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8" r:id="rId3"/>
    <p:sldId id="259" r:id="rId4"/>
    <p:sldId id="261" r:id="rId5"/>
    <p:sldId id="260" r:id="rId6"/>
    <p:sldId id="262" r:id="rId7"/>
    <p:sldId id="263" r:id="rId8"/>
    <p:sldId id="264" r:id="rId9"/>
    <p:sldId id="266" r:id="rId10"/>
    <p:sldId id="265" r:id="rId11"/>
    <p:sldId id="267" r:id="rId12"/>
    <p:sldId id="269" r:id="rId13"/>
    <p:sldId id="268" r:id="rId14"/>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1257008" y="1122362"/>
            <a:ext cx="8816632" cy="357155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E0C639-B0CD-4365-98A9-C1E5FF6CF450}"/>
              </a:ext>
            </a:extLst>
          </p:cNvPr>
          <p:cNvSpPr>
            <a:spLocks noGrp="1"/>
          </p:cNvSpPr>
          <p:nvPr>
            <p:ph type="subTitle" idx="1"/>
          </p:nvPr>
        </p:nvSpPr>
        <p:spPr>
          <a:xfrm>
            <a:off x="1257008" y="5521960"/>
            <a:ext cx="8816632" cy="944879"/>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p:txBody>
          <a:bodyPr/>
          <a:lstStyle/>
          <a:p>
            <a:fld id="{F6CCBF3A-D7FB-4B97-8FD5-6FFB20CB1E84}" type="datetimeFigureOut">
              <a:rPr lang="en-US" smtClean="0"/>
              <a:t>10/31/2023</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16" name="Straight Connector 15">
            <a:extLst>
              <a:ext uri="{FF2B5EF4-FFF2-40B4-BE49-F238E27FC236}">
                <a16:creationId xmlns:a16="http://schemas.microsoft.com/office/drawing/2014/main" id="{24A7CC8F-56A6-423D-B67A-8BA89D3EC91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93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6D52-667C-4E67-9038-A0BDFD8CC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E72AC-0272-475A-BD25-2AB7AC1DE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FBFF2-9ECB-4CDD-87FA-9DD1F87BFDE9}"/>
              </a:ext>
            </a:extLst>
          </p:cNvPr>
          <p:cNvSpPr>
            <a:spLocks noGrp="1"/>
          </p:cNvSpPr>
          <p:nvPr>
            <p:ph type="dt" sz="half" idx="10"/>
          </p:nvPr>
        </p:nvSpPr>
        <p:spPr/>
        <p:txBody>
          <a:bodyPr/>
          <a:lstStyle/>
          <a:p>
            <a:fld id="{F6CCBF3A-D7FB-4B97-8FD5-6FFB20CB1E84}" type="datetimeFigureOut">
              <a:rPr lang="en-US" smtClean="0"/>
              <a:t>10/31/2023</a:t>
            </a:fld>
            <a:endParaRPr lang="en-US"/>
          </a:p>
        </p:txBody>
      </p:sp>
      <p:sp>
        <p:nvSpPr>
          <p:cNvPr id="5" name="Footer Placeholder 4">
            <a:extLst>
              <a:ext uri="{FF2B5EF4-FFF2-40B4-BE49-F238E27FC236}">
                <a16:creationId xmlns:a16="http://schemas.microsoft.com/office/drawing/2014/main" id="{40AC12B3-DAF5-4BA7-A3A6-D0284716D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171AE-4A11-4035-A072-9AC4053FFA85}"/>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40801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52E95-2F50-48D3-B00E-4C259644E72E}"/>
              </a:ext>
            </a:extLst>
          </p:cNvPr>
          <p:cNvSpPr>
            <a:spLocks noGrp="1"/>
          </p:cNvSpPr>
          <p:nvPr>
            <p:ph type="title" orient="vert"/>
          </p:nvPr>
        </p:nvSpPr>
        <p:spPr>
          <a:xfrm>
            <a:off x="9050174" y="838199"/>
            <a:ext cx="2303626" cy="5338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2617C9B-4E02-49C8-B6DF-65ED3C990343}"/>
              </a:ext>
            </a:extLst>
          </p:cNvPr>
          <p:cNvSpPr>
            <a:spLocks noGrp="1"/>
          </p:cNvSpPr>
          <p:nvPr>
            <p:ph type="body" orient="vert" idx="1"/>
          </p:nvPr>
        </p:nvSpPr>
        <p:spPr>
          <a:xfrm>
            <a:off x="838200" y="838199"/>
            <a:ext cx="7734300" cy="533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CA10C-AC31-4D80-B78F-08E48CDCB7F2}"/>
              </a:ext>
            </a:extLst>
          </p:cNvPr>
          <p:cNvSpPr>
            <a:spLocks noGrp="1"/>
          </p:cNvSpPr>
          <p:nvPr>
            <p:ph type="dt" sz="half" idx="10"/>
          </p:nvPr>
        </p:nvSpPr>
        <p:spPr/>
        <p:txBody>
          <a:bodyPr/>
          <a:lstStyle/>
          <a:p>
            <a:fld id="{F6CCBF3A-D7FB-4B97-8FD5-6FFB20CB1E84}" type="datetimeFigureOut">
              <a:rPr lang="en-US" smtClean="0"/>
              <a:t>10/31/2023</a:t>
            </a:fld>
            <a:endParaRPr lang="en-US"/>
          </a:p>
        </p:txBody>
      </p:sp>
      <p:sp>
        <p:nvSpPr>
          <p:cNvPr id="5" name="Footer Placeholder 4">
            <a:extLst>
              <a:ext uri="{FF2B5EF4-FFF2-40B4-BE49-F238E27FC236}">
                <a16:creationId xmlns:a16="http://schemas.microsoft.com/office/drawing/2014/main" id="{19AAB5B7-F312-4BC9-A5D3-72E065D1B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2E489-5442-4698-B6E3-3421A97C283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7" name="Straight Connector 6">
            <a:extLst>
              <a:ext uri="{FF2B5EF4-FFF2-40B4-BE49-F238E27FC236}">
                <a16:creationId xmlns:a16="http://schemas.microsoft.com/office/drawing/2014/main" id="{41F3A7E1-F157-4338-B7F7-9C0A2D60B7FF}"/>
              </a:ext>
            </a:extLst>
          </p:cNvPr>
          <p:cNvCxnSpPr>
            <a:cxnSpLocks/>
          </p:cNvCxnSpPr>
          <p:nvPr/>
        </p:nvCxnSpPr>
        <p:spPr>
          <a:xfrm>
            <a:off x="881133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73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10/31/2023</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37144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01F-198D-4AAD-B4FB-AD3B44981ADD}"/>
              </a:ext>
            </a:extLst>
          </p:cNvPr>
          <p:cNvSpPr>
            <a:spLocks noGrp="1"/>
          </p:cNvSpPr>
          <p:nvPr>
            <p:ph type="title"/>
          </p:nvPr>
        </p:nvSpPr>
        <p:spPr>
          <a:xfrm>
            <a:off x="838200" y="838200"/>
            <a:ext cx="9438640" cy="4114800"/>
          </a:xfrm>
        </p:spPr>
        <p:txBody>
          <a:bodyPr anchor="t">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BCC2B-311B-4FB6-B3A5-26F68055AE38}"/>
              </a:ext>
            </a:extLst>
          </p:cNvPr>
          <p:cNvSpPr>
            <a:spLocks noGrp="1"/>
          </p:cNvSpPr>
          <p:nvPr>
            <p:ph type="body" idx="1"/>
          </p:nvPr>
        </p:nvSpPr>
        <p:spPr>
          <a:xfrm>
            <a:off x="838200" y="5217160"/>
            <a:ext cx="9438640" cy="802640"/>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CB73D-2D6B-4FA6-89A4-DCC89F80E0F1}"/>
              </a:ext>
            </a:extLst>
          </p:cNvPr>
          <p:cNvSpPr>
            <a:spLocks noGrp="1"/>
          </p:cNvSpPr>
          <p:nvPr>
            <p:ph type="dt" sz="half" idx="10"/>
          </p:nvPr>
        </p:nvSpPr>
        <p:spPr/>
        <p:txBody>
          <a:bodyPr/>
          <a:lstStyle/>
          <a:p>
            <a:fld id="{F6CCBF3A-D7FB-4B97-8FD5-6FFB20CB1E84}" type="datetimeFigureOut">
              <a:rPr lang="en-US" smtClean="0"/>
              <a:t>10/31/2023</a:t>
            </a:fld>
            <a:endParaRPr lang="en-US"/>
          </a:p>
        </p:txBody>
      </p:sp>
      <p:sp>
        <p:nvSpPr>
          <p:cNvPr id="5" name="Footer Placeholder 4">
            <a:extLst>
              <a:ext uri="{FF2B5EF4-FFF2-40B4-BE49-F238E27FC236}">
                <a16:creationId xmlns:a16="http://schemas.microsoft.com/office/drawing/2014/main" id="{B6A0C188-FF43-44C1-A005-679168D5F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D1188-DA27-47B2-8176-31193EEC4C2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408189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501DC-62B7-42BD-A941-D34E92719C32}"/>
              </a:ext>
            </a:extLst>
          </p:cNvPr>
          <p:cNvSpPr>
            <a:spLocks noGrp="1"/>
          </p:cNvSpPr>
          <p:nvPr>
            <p:ph sz="half" idx="1"/>
          </p:nvPr>
        </p:nvSpPr>
        <p:spPr>
          <a:xfrm>
            <a:off x="838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765C5C1-4FD4-4958-99A0-BDADECA336BD}"/>
              </a:ext>
            </a:extLst>
          </p:cNvPr>
          <p:cNvSpPr>
            <a:spLocks noGrp="1"/>
          </p:cNvSpPr>
          <p:nvPr>
            <p:ph sz="half" idx="2"/>
          </p:nvPr>
        </p:nvSpPr>
        <p:spPr>
          <a:xfrm>
            <a:off x="6172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10/31/2023</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81635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4C1F-0040-4BBF-81A6-FD2E30637B0C}"/>
              </a:ext>
            </a:extLst>
          </p:cNvPr>
          <p:cNvSpPr>
            <a:spLocks noGrp="1"/>
          </p:cNvSpPr>
          <p:nvPr>
            <p:ph type="title"/>
          </p:nvPr>
        </p:nvSpPr>
        <p:spPr>
          <a:xfrm>
            <a:off x="839788" y="37978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2894A7-1DA1-44C1-8ED0-716279430690}"/>
              </a:ext>
            </a:extLst>
          </p:cNvPr>
          <p:cNvSpPr>
            <a:spLocks noGrp="1"/>
          </p:cNvSpPr>
          <p:nvPr>
            <p:ph type="body" idx="1"/>
          </p:nvPr>
        </p:nvSpPr>
        <p:spPr>
          <a:xfrm>
            <a:off x="839789" y="1824035"/>
            <a:ext cx="4997132"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AB945-31E2-4B60-9076-CBB8F8594949}"/>
              </a:ext>
            </a:extLst>
          </p:cNvPr>
          <p:cNvSpPr>
            <a:spLocks noGrp="1"/>
          </p:cNvSpPr>
          <p:nvPr>
            <p:ph sz="half" idx="2"/>
          </p:nvPr>
        </p:nvSpPr>
        <p:spPr>
          <a:xfrm>
            <a:off x="839789" y="2505075"/>
            <a:ext cx="4997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1B3EA-2E84-4B8B-A104-81BD577424AD}"/>
              </a:ext>
            </a:extLst>
          </p:cNvPr>
          <p:cNvSpPr>
            <a:spLocks noGrp="1"/>
          </p:cNvSpPr>
          <p:nvPr>
            <p:ph type="body" sz="quarter" idx="3"/>
          </p:nvPr>
        </p:nvSpPr>
        <p:spPr>
          <a:xfrm>
            <a:off x="6355080" y="1824035"/>
            <a:ext cx="5000308"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11AB8-302C-476E-B80A-AA739911E304}"/>
              </a:ext>
            </a:extLst>
          </p:cNvPr>
          <p:cNvSpPr>
            <a:spLocks noGrp="1"/>
          </p:cNvSpPr>
          <p:nvPr>
            <p:ph sz="quarter" idx="4"/>
          </p:nvPr>
        </p:nvSpPr>
        <p:spPr>
          <a:xfrm>
            <a:off x="6355080" y="2505075"/>
            <a:ext cx="50003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47C29-FE34-4E6E-9921-78C54673AAD9}"/>
              </a:ext>
            </a:extLst>
          </p:cNvPr>
          <p:cNvSpPr>
            <a:spLocks noGrp="1"/>
          </p:cNvSpPr>
          <p:nvPr>
            <p:ph type="dt" sz="half" idx="10"/>
          </p:nvPr>
        </p:nvSpPr>
        <p:spPr/>
        <p:txBody>
          <a:bodyPr/>
          <a:lstStyle/>
          <a:p>
            <a:fld id="{F6CCBF3A-D7FB-4B97-8FD5-6FFB20CB1E84}" type="datetimeFigureOut">
              <a:rPr lang="en-US" smtClean="0"/>
              <a:t>10/31/2023</a:t>
            </a:fld>
            <a:endParaRPr lang="en-US"/>
          </a:p>
        </p:txBody>
      </p:sp>
      <p:sp>
        <p:nvSpPr>
          <p:cNvPr id="8" name="Footer Placeholder 7">
            <a:extLst>
              <a:ext uri="{FF2B5EF4-FFF2-40B4-BE49-F238E27FC236}">
                <a16:creationId xmlns:a16="http://schemas.microsoft.com/office/drawing/2014/main" id="{3CF6B420-A9CE-4BB6-A653-5C3ABC7D6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DF8FE-1179-4798-B16D-AF1DFA266D4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093235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6F1A-0A68-4048-808F-CD7A9F3B0846}"/>
              </a:ext>
            </a:extLst>
          </p:cNvPr>
          <p:cNvSpPr>
            <a:spLocks noGrp="1"/>
          </p:cNvSpPr>
          <p:nvPr>
            <p:ph type="title"/>
          </p:nvPr>
        </p:nvSpPr>
        <p:spPr>
          <a:xfrm>
            <a:off x="838200" y="999592"/>
            <a:ext cx="10515600" cy="1573223"/>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28ACB3E6-5365-48F5-8D2A-0B002BA357E3}"/>
              </a:ext>
            </a:extLst>
          </p:cNvPr>
          <p:cNvSpPr>
            <a:spLocks noGrp="1"/>
          </p:cNvSpPr>
          <p:nvPr>
            <p:ph type="dt" sz="half" idx="10"/>
          </p:nvPr>
        </p:nvSpPr>
        <p:spPr/>
        <p:txBody>
          <a:bodyPr/>
          <a:lstStyle/>
          <a:p>
            <a:fld id="{F6CCBF3A-D7FB-4B97-8FD5-6FFB20CB1E84}" type="datetimeFigureOut">
              <a:rPr lang="en-US" smtClean="0"/>
              <a:t>10/31/2023</a:t>
            </a:fld>
            <a:endParaRPr lang="en-US"/>
          </a:p>
        </p:txBody>
      </p:sp>
      <p:sp>
        <p:nvSpPr>
          <p:cNvPr id="4" name="Footer Placeholder 3">
            <a:extLst>
              <a:ext uri="{FF2B5EF4-FFF2-40B4-BE49-F238E27FC236}">
                <a16:creationId xmlns:a16="http://schemas.microsoft.com/office/drawing/2014/main" id="{FF7D8EE9-4D97-4B2F-8D38-41CB9EE77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C5952-0A27-4FAB-A3FD-12003787676B}"/>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81665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08427-909D-4679-9192-BC99557A7D06}"/>
              </a:ext>
            </a:extLst>
          </p:cNvPr>
          <p:cNvSpPr>
            <a:spLocks noGrp="1"/>
          </p:cNvSpPr>
          <p:nvPr>
            <p:ph type="dt" sz="half" idx="10"/>
          </p:nvPr>
        </p:nvSpPr>
        <p:spPr/>
        <p:txBody>
          <a:bodyPr/>
          <a:lstStyle/>
          <a:p>
            <a:fld id="{F6CCBF3A-D7FB-4B97-8FD5-6FFB20CB1E84}" type="datetimeFigureOut">
              <a:rPr lang="en-US" smtClean="0"/>
              <a:t>10/31/2023</a:t>
            </a:fld>
            <a:endParaRPr lang="en-US"/>
          </a:p>
        </p:txBody>
      </p:sp>
      <p:sp>
        <p:nvSpPr>
          <p:cNvPr id="3" name="Footer Placeholder 2">
            <a:extLst>
              <a:ext uri="{FF2B5EF4-FFF2-40B4-BE49-F238E27FC236}">
                <a16:creationId xmlns:a16="http://schemas.microsoft.com/office/drawing/2014/main" id="{508E39A6-1E09-42B5-85B4-7E8B5AB2A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38940-01DD-4C97-8649-E01C3B0EDF7C}"/>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92067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p:txBody>
          <a:bodyPr/>
          <a:lstStyle/>
          <a:p>
            <a:fld id="{F6CCBF3A-D7FB-4B97-8FD5-6FFB20CB1E84}" type="datetimeFigureOut">
              <a:rPr lang="en-US" smtClean="0"/>
              <a:t>10/31/2023</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59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941E-6445-4840-81AE-104EF7A4F7E9}"/>
              </a:ext>
            </a:extLst>
          </p:cNvPr>
          <p:cNvSpPr>
            <a:spLocks noGrp="1"/>
          </p:cNvSpPr>
          <p:nvPr>
            <p:ph type="title"/>
          </p:nvPr>
        </p:nvSpPr>
        <p:spPr>
          <a:xfrm>
            <a:off x="839789" y="457200"/>
            <a:ext cx="3696652" cy="17018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3F8B866-E32B-4AE7-AEF3-6974AE3288F3}"/>
              </a:ext>
            </a:extLst>
          </p:cNvPr>
          <p:cNvSpPr>
            <a:spLocks noGrp="1"/>
          </p:cNvSpPr>
          <p:nvPr>
            <p:ph type="pic" idx="1"/>
          </p:nvPr>
        </p:nvSpPr>
        <p:spPr>
          <a:xfrm>
            <a:off x="5786120" y="838200"/>
            <a:ext cx="560323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2ABB7A-E157-499A-B224-C2313181F569}"/>
              </a:ext>
            </a:extLst>
          </p:cNvPr>
          <p:cNvSpPr>
            <a:spLocks noGrp="1"/>
          </p:cNvSpPr>
          <p:nvPr>
            <p:ph type="body" sz="half" idx="2"/>
          </p:nvPr>
        </p:nvSpPr>
        <p:spPr>
          <a:xfrm>
            <a:off x="839789" y="2367280"/>
            <a:ext cx="3696652" cy="3501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77283-E2B8-405E-BB6E-9F121140E506}"/>
              </a:ext>
            </a:extLst>
          </p:cNvPr>
          <p:cNvSpPr>
            <a:spLocks noGrp="1"/>
          </p:cNvSpPr>
          <p:nvPr>
            <p:ph type="dt" sz="half" idx="10"/>
          </p:nvPr>
        </p:nvSpPr>
        <p:spPr/>
        <p:txBody>
          <a:bodyPr/>
          <a:lstStyle/>
          <a:p>
            <a:fld id="{F6CCBF3A-D7FB-4B97-8FD5-6FFB20CB1E84}" type="datetimeFigureOut">
              <a:rPr lang="en-US" smtClean="0"/>
              <a:t>10/31/2023</a:t>
            </a:fld>
            <a:endParaRPr lang="en-US"/>
          </a:p>
        </p:txBody>
      </p:sp>
      <p:sp>
        <p:nvSpPr>
          <p:cNvPr id="6" name="Footer Placeholder 5">
            <a:extLst>
              <a:ext uri="{FF2B5EF4-FFF2-40B4-BE49-F238E27FC236}">
                <a16:creationId xmlns:a16="http://schemas.microsoft.com/office/drawing/2014/main" id="{F9F21F05-EB94-417F-B19B-96FF3D9EC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7C3C7-B6DB-4064-8E66-9FB770C888E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51E233FA-220A-423F-907E-5F81526A28A0}"/>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84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10/31/2023</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16020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magazines.gorky.media/znamia/2000/1/natali-zemon-devis-damy-na-obochine.html" TargetMode="External"/><Relationship Id="rId2" Type="http://schemas.openxmlformats.org/officeDocument/2006/relationships/hyperlink" Target="https://theblueprint.ru/culture/book/zhenskie-portret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E3A1DF-51EE-49BF-8A81-9D447BC46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4413975-0BDC-5214-4A54-3618DE5D5076}"/>
              </a:ext>
            </a:extLst>
          </p:cNvPr>
          <p:cNvSpPr>
            <a:spLocks noGrp="1"/>
          </p:cNvSpPr>
          <p:nvPr>
            <p:ph type="ctrTitle"/>
          </p:nvPr>
        </p:nvSpPr>
        <p:spPr>
          <a:xfrm>
            <a:off x="698739" y="1242061"/>
            <a:ext cx="3680458" cy="2613660"/>
          </a:xfrm>
        </p:spPr>
        <p:txBody>
          <a:bodyPr anchor="b">
            <a:normAutofit/>
          </a:bodyPr>
          <a:lstStyle/>
          <a:p>
            <a:pPr algn="ctr"/>
            <a:r>
              <a:rPr lang="ru-RU" sz="2800"/>
              <a:t>КазНУ им. аль Фараби</a:t>
            </a:r>
            <a:br>
              <a:rPr lang="ru-RU" sz="2800"/>
            </a:br>
            <a:r>
              <a:rPr lang="ru-RU" sz="2800"/>
              <a:t>исторический факультет кафедра истории Казахстана</a:t>
            </a:r>
            <a:endParaRPr lang="ru-KZ" sz="2800"/>
          </a:p>
        </p:txBody>
      </p:sp>
      <p:sp>
        <p:nvSpPr>
          <p:cNvPr id="3" name="Подзаголовок 2">
            <a:extLst>
              <a:ext uri="{FF2B5EF4-FFF2-40B4-BE49-F238E27FC236}">
                <a16:creationId xmlns:a16="http://schemas.microsoft.com/office/drawing/2014/main" id="{1344792B-8A34-7F5E-CD19-394B17EC59B3}"/>
              </a:ext>
            </a:extLst>
          </p:cNvPr>
          <p:cNvSpPr>
            <a:spLocks noGrp="1"/>
          </p:cNvSpPr>
          <p:nvPr>
            <p:ph type="subTitle" idx="1"/>
          </p:nvPr>
        </p:nvSpPr>
        <p:spPr>
          <a:xfrm>
            <a:off x="922100" y="4114800"/>
            <a:ext cx="3233737" cy="1861154"/>
          </a:xfrm>
        </p:spPr>
        <p:txBody>
          <a:bodyPr anchor="t">
            <a:normAutofit fontScale="92500" lnSpcReduction="20000"/>
          </a:bodyPr>
          <a:lstStyle/>
          <a:p>
            <a:pPr algn="ctr"/>
            <a:r>
              <a:rPr lang="ru-RU" dirty="0"/>
              <a:t>Удербаева С.К. </a:t>
            </a:r>
          </a:p>
          <a:p>
            <a:pPr algn="ctr"/>
            <a:r>
              <a:rPr lang="ru-RU" dirty="0"/>
              <a:t>Лекция по курсу «</a:t>
            </a:r>
            <a:r>
              <a:rPr lang="ru-RU" dirty="0" err="1"/>
              <a:t>Микроистория</a:t>
            </a:r>
            <a:r>
              <a:rPr lang="ru-RU"/>
              <a:t>» для магистрантов специальности «История (7M01601)».</a:t>
            </a:r>
            <a:endParaRPr lang="ru-RU" dirty="0"/>
          </a:p>
        </p:txBody>
      </p:sp>
      <p:cxnSp>
        <p:nvCxnSpPr>
          <p:cNvPr id="11" name="Straight Connector 10">
            <a:extLst>
              <a:ext uri="{FF2B5EF4-FFF2-40B4-BE49-F238E27FC236}">
                <a16:creationId xmlns:a16="http://schemas.microsoft.com/office/drawing/2014/main" id="{CC2FFC94-1F80-402F-B7DE-3E407ADB1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30745"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Рисунок 3">
            <a:extLst>
              <a:ext uri="{FF2B5EF4-FFF2-40B4-BE49-F238E27FC236}">
                <a16:creationId xmlns:a16="http://schemas.microsoft.com/office/drawing/2014/main" id="{8FE6BC4B-D532-3D9C-4206-1D996104D629}"/>
              </a:ext>
            </a:extLst>
          </p:cNvPr>
          <p:cNvPicPr>
            <a:picLocks noChangeAspect="1"/>
          </p:cNvPicPr>
          <p:nvPr/>
        </p:nvPicPr>
        <p:blipFill>
          <a:blip r:embed="rId2"/>
          <a:stretch>
            <a:fillRect/>
          </a:stretch>
        </p:blipFill>
        <p:spPr>
          <a:xfrm>
            <a:off x="6028934" y="838200"/>
            <a:ext cx="5132015" cy="5181600"/>
          </a:xfrm>
          <a:prstGeom prst="rect">
            <a:avLst/>
          </a:prstGeom>
        </p:spPr>
      </p:pic>
    </p:spTree>
    <p:extLst>
      <p:ext uri="{BB962C8B-B14F-4D97-AF65-F5344CB8AC3E}">
        <p14:creationId xmlns:p14="http://schemas.microsoft.com/office/powerpoint/2010/main" val="641514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5F22171-F601-DFD4-27B3-6F8208E31263}"/>
              </a:ext>
            </a:extLst>
          </p:cNvPr>
          <p:cNvSpPr>
            <a:spLocks noGrp="1"/>
          </p:cNvSpPr>
          <p:nvPr>
            <p:ph type="title"/>
          </p:nvPr>
        </p:nvSpPr>
        <p:spPr>
          <a:xfrm>
            <a:off x="838200" y="999592"/>
            <a:ext cx="10515600" cy="5445453"/>
          </a:xfrm>
        </p:spPr>
        <p:txBody>
          <a:bodyPr>
            <a:normAutofit/>
          </a:bodyPr>
          <a:lstStyle/>
          <a:p>
            <a:pPr algn="just"/>
            <a:r>
              <a:rPr lang="ru-RU" sz="2800" kern="0" dirty="0">
                <a:effectLst/>
                <a:latin typeface="Times New Roman" panose="02020603050405020304" pitchFamily="18" charset="0"/>
                <a:ea typeface="Calibri" panose="020F0502020204030204" pitchFamily="34" charset="0"/>
                <a:cs typeface="Times New Roman" panose="02020603050405020304" pitchFamily="18" charset="0"/>
              </a:rPr>
              <a:t>	Натали </a:t>
            </a:r>
            <a:r>
              <a:rPr lang="ru-RU" sz="2800" kern="0" dirty="0" err="1">
                <a:effectLst/>
                <a:latin typeface="Times New Roman" panose="02020603050405020304" pitchFamily="18" charset="0"/>
                <a:ea typeface="Calibri" panose="020F0502020204030204" pitchFamily="34" charset="0"/>
                <a:cs typeface="Times New Roman" panose="02020603050405020304" pitchFamily="18" charset="0"/>
              </a:rPr>
              <a:t>Земон</a:t>
            </a:r>
            <a:r>
              <a:rPr lang="ru-RU" sz="2800" kern="0" dirty="0">
                <a:effectLst/>
                <a:latin typeface="Times New Roman" panose="02020603050405020304" pitchFamily="18" charset="0"/>
                <a:ea typeface="Calibri" panose="020F0502020204030204" pitchFamily="34" charset="0"/>
                <a:cs typeface="Times New Roman" panose="02020603050405020304" pitchFamily="18" charset="0"/>
              </a:rPr>
              <a:t> Дэвис сама говорит, что ее занимает не только сходство, но и различие. Она хотела показать, что жизнь женщины в XVII столетии могла бы быть совершенно разной, и для ее героинь маргинальное положение в обществе становилось источником не препятствий, но успеха. </a:t>
            </a:r>
            <a:br>
              <a:rPr lang="ru-RU" sz="2800" kern="0" dirty="0">
                <a:effectLst/>
                <a:latin typeface="Times New Roman" panose="02020603050405020304" pitchFamily="18" charset="0"/>
                <a:ea typeface="Calibri" panose="020F0502020204030204" pitchFamily="34" charset="0"/>
                <a:cs typeface="Times New Roman" panose="02020603050405020304" pitchFamily="18" charset="0"/>
              </a:rPr>
            </a:br>
            <a:r>
              <a:rPr lang="ru-RU" sz="2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0" dirty="0">
                <a:latin typeface="Times New Roman" panose="02020603050405020304" pitchFamily="18" charset="0"/>
                <a:ea typeface="Calibri" panose="020F0502020204030204" pitchFamily="34" charset="0"/>
                <a:cs typeface="Times New Roman" panose="02020603050405020304" pitchFamily="18" charset="0"/>
              </a:rPr>
              <a:t>Сложно</a:t>
            </a:r>
            <a:r>
              <a:rPr lang="ru-RU" sz="2800" kern="0" dirty="0">
                <a:effectLst/>
                <a:latin typeface="Times New Roman" panose="02020603050405020304" pitchFamily="18" charset="0"/>
                <a:ea typeface="Calibri" panose="020F0502020204030204" pitchFamily="34" charset="0"/>
                <a:cs typeface="Times New Roman" panose="02020603050405020304" pitchFamily="18" charset="0"/>
              </a:rPr>
              <a:t> представить себе степень женской свободы в то время — что можно было быть известной художницей, вести дела, разводиться, отправляться в Суринам, в одиночку преодолевать различия между языками и культурами. </a:t>
            </a:r>
            <a:br>
              <a:rPr lang="ru-RU" sz="2800" kern="0" dirty="0">
                <a:effectLst/>
                <a:latin typeface="Times New Roman" panose="02020603050405020304" pitchFamily="18" charset="0"/>
                <a:ea typeface="Calibri" panose="020F0502020204030204" pitchFamily="34" charset="0"/>
                <a:cs typeface="Times New Roman" panose="02020603050405020304" pitchFamily="18" charset="0"/>
              </a:rPr>
            </a:br>
            <a:r>
              <a:rPr lang="ru-RU" sz="2800" kern="0" dirty="0">
                <a:effectLst/>
                <a:latin typeface="Times New Roman" panose="02020603050405020304" pitchFamily="18" charset="0"/>
                <a:ea typeface="Calibri" panose="020F0502020204030204" pitchFamily="34" charset="0"/>
                <a:cs typeface="Times New Roman" panose="02020603050405020304" pitchFamily="18" charset="0"/>
              </a:rPr>
              <a:t>	Разговор — и тот, который вели ее героини со своими современниками и потомками, и тот, что мы сегодня ведем с ними, становится тут настоящим сюжетом.</a:t>
            </a:r>
            <a:br>
              <a:rPr lang="ru-KZ"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ru-KZ" sz="2800" dirty="0"/>
          </a:p>
        </p:txBody>
      </p:sp>
    </p:spTree>
    <p:extLst>
      <p:ext uri="{BB962C8B-B14F-4D97-AF65-F5344CB8AC3E}">
        <p14:creationId xmlns:p14="http://schemas.microsoft.com/office/powerpoint/2010/main" val="108278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4B0E38-34FA-41EE-4965-DD6638AC5439}"/>
              </a:ext>
            </a:extLst>
          </p:cNvPr>
          <p:cNvSpPr>
            <a:spLocks noGrp="1"/>
          </p:cNvSpPr>
          <p:nvPr>
            <p:ph type="title"/>
          </p:nvPr>
        </p:nvSpPr>
        <p:spPr>
          <a:xfrm>
            <a:off x="838200" y="999592"/>
            <a:ext cx="10515600" cy="5106240"/>
          </a:xfrm>
        </p:spPr>
        <p:txBody>
          <a:bodyPr>
            <a:normAutofit/>
          </a:bodyPr>
          <a:lstStyle/>
          <a:p>
            <a:pPr algn="just"/>
            <a:r>
              <a:rPr lang="ru-RU" sz="2400" kern="0" dirty="0">
                <a:effectLst/>
                <a:latin typeface="Times New Roman" panose="02020603050405020304" pitchFamily="18" charset="0"/>
                <a:ea typeface="Calibri" panose="020F0502020204030204" pitchFamily="34" charset="0"/>
                <a:cs typeface="Times New Roman" panose="02020603050405020304" pitchFamily="18" charset="0"/>
              </a:rPr>
              <a:t>Дэвис ссылается на исследователя Мишеля </a:t>
            </a:r>
            <a:r>
              <a:rPr lang="ru-RU" sz="2400" kern="0" dirty="0" err="1">
                <a:effectLst/>
                <a:latin typeface="Times New Roman" panose="02020603050405020304" pitchFamily="18" charset="0"/>
                <a:ea typeface="Calibri" panose="020F0502020204030204" pitchFamily="34" charset="0"/>
                <a:cs typeface="Times New Roman" panose="02020603050405020304" pitchFamily="18" charset="0"/>
              </a:rPr>
              <a:t>Серто</a:t>
            </a:r>
            <a:r>
              <a:rPr lang="ru-RU" sz="2400" kern="0" dirty="0">
                <a:effectLst/>
                <a:latin typeface="Times New Roman" panose="02020603050405020304" pitchFamily="18" charset="0"/>
                <a:ea typeface="Calibri" panose="020F0502020204030204" pitchFamily="34" charset="0"/>
                <a:cs typeface="Times New Roman" panose="02020603050405020304" pitchFamily="18" charset="0"/>
              </a:rPr>
              <a:t>, который доказал, что духовные открытия Нового времени совершаются в форме диалога. Женщина могла говорить с детьми, с Богом или с насекомыми у ручья, в любом случае, наделенная речью, она переставала быть невидимой. Это проявление само по себе — самое увлекательное событие ее книги. При чтении ее уже почти невозможно представить, что еще 30 лет назад написать книгу, героями которой были бы только женщины, было поступком настолько революционным. Сегодня мир, в котором немного сместился фокус на обочину (</a:t>
            </a:r>
            <a:r>
              <a:rPr lang="ru-RU" sz="2400" kern="0" dirty="0" err="1">
                <a:effectLst/>
                <a:latin typeface="Times New Roman" panose="02020603050405020304" pitchFamily="18" charset="0"/>
                <a:ea typeface="Calibri" panose="020F0502020204030204" pitchFamily="34" charset="0"/>
                <a:cs typeface="Times New Roman" panose="02020603050405020304" pitchFamily="18" charset="0"/>
              </a:rPr>
              <a:t>margins</a:t>
            </a:r>
            <a:r>
              <a:rPr lang="ru-RU" sz="2400" kern="0" dirty="0">
                <a:effectLst/>
                <a:latin typeface="Times New Roman" panose="02020603050405020304" pitchFamily="18" charset="0"/>
                <a:ea typeface="Calibri" panose="020F0502020204030204" pitchFamily="34" charset="0"/>
                <a:cs typeface="Times New Roman" panose="02020603050405020304" pitchFamily="18" charset="0"/>
              </a:rPr>
              <a:t> в оригинале — это непереводимая игра слов, где и край книжного листа, и маргиналии), мы уже не поражаемся смелости жеста. Поразительно само путешествие совсем в другую жизнь, такое головокружительно детальное и при этом освежающе новое.</a:t>
            </a:r>
            <a:br>
              <a:rPr lang="ru-KZ"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ru-KZ" sz="2400" dirty="0"/>
          </a:p>
        </p:txBody>
      </p:sp>
    </p:spTree>
    <p:extLst>
      <p:ext uri="{BB962C8B-B14F-4D97-AF65-F5344CB8AC3E}">
        <p14:creationId xmlns:p14="http://schemas.microsoft.com/office/powerpoint/2010/main" val="418427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026CDA89-8E73-6E64-89C3-CC041A8505D0}"/>
              </a:ext>
            </a:extLst>
          </p:cNvPr>
          <p:cNvSpPr>
            <a:spLocks noGrp="1"/>
          </p:cNvSpPr>
          <p:nvPr>
            <p:ph type="title"/>
          </p:nvPr>
        </p:nvSpPr>
        <p:spPr/>
        <p:txBody>
          <a:bodyPr/>
          <a:lstStyle/>
          <a:p>
            <a:r>
              <a:rPr lang="ru-RU" dirty="0"/>
              <a:t>Литература:</a:t>
            </a:r>
            <a:endParaRPr lang="ru-KZ" dirty="0"/>
          </a:p>
        </p:txBody>
      </p:sp>
      <p:sp>
        <p:nvSpPr>
          <p:cNvPr id="4" name="Объект 3">
            <a:extLst>
              <a:ext uri="{FF2B5EF4-FFF2-40B4-BE49-F238E27FC236}">
                <a16:creationId xmlns:a16="http://schemas.microsoft.com/office/drawing/2014/main" id="{332D278B-1023-5FBB-E750-8C413E72C504}"/>
              </a:ext>
            </a:extLst>
          </p:cNvPr>
          <p:cNvSpPr>
            <a:spLocks noGrp="1"/>
          </p:cNvSpPr>
          <p:nvPr>
            <p:ph idx="1"/>
          </p:nvPr>
        </p:nvSpPr>
        <p:spPr/>
        <p:txBody>
          <a:bodyPr/>
          <a:lstStyle/>
          <a:p>
            <a:pPr indent="457200" algn="just">
              <a:lnSpc>
                <a:spcPct val="107000"/>
              </a:lnSpc>
              <a:spcAft>
                <a:spcPts val="800"/>
              </a:spcAft>
            </a:pPr>
            <a:r>
              <a:rPr lang="ru-RU" sz="1800" kern="0" dirty="0">
                <a:effectLst/>
                <a:latin typeface="Times New Roman" panose="02020603050405020304" pitchFamily="18" charset="0"/>
                <a:ea typeface="Calibri" panose="020F0502020204030204" pitchFamily="34" charset="0"/>
                <a:cs typeface="Times New Roman" panose="02020603050405020304" pitchFamily="18" charset="0"/>
              </a:rPr>
              <a:t>Дэвис Н.З. Дамы на обочине. Три женских портрета XVII века// Режим доступа: </a:t>
            </a:r>
            <a:r>
              <a:rPr lang="ru-RU" sz="1800" kern="0"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https://theblueprint.ru/culture/book/zhenskie-portrety</a:t>
            </a:r>
            <a:endParaRPr lang="ru-KZ"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ru-RU" sz="1800" kern="0" dirty="0">
                <a:effectLst/>
                <a:latin typeface="Times New Roman" panose="02020603050405020304" pitchFamily="18" charset="0"/>
                <a:ea typeface="Calibri" panose="020F0502020204030204" pitchFamily="34" charset="0"/>
                <a:cs typeface="Times New Roman" panose="02020603050405020304" pitchFamily="18" charset="0"/>
              </a:rPr>
              <a:t>Дэвис </a:t>
            </a:r>
            <a:r>
              <a:rPr lang="ru-RU" sz="1800" kern="0" dirty="0" err="1">
                <a:effectLst/>
                <a:latin typeface="Times New Roman" panose="02020603050405020304" pitchFamily="18" charset="0"/>
                <a:ea typeface="Calibri" panose="020F0502020204030204" pitchFamily="34" charset="0"/>
                <a:cs typeface="Times New Roman" panose="02020603050405020304" pitchFamily="18" charset="0"/>
              </a:rPr>
              <a:t>Н.З.Возвращение</a:t>
            </a:r>
            <a:r>
              <a:rPr lang="ru-RU" sz="1800" kern="0" dirty="0">
                <a:effectLst/>
                <a:latin typeface="Times New Roman" panose="02020603050405020304" pitchFamily="18" charset="0"/>
                <a:ea typeface="Calibri" panose="020F0502020204030204" pitchFamily="34" charset="0"/>
                <a:cs typeface="Times New Roman" panose="02020603050405020304" pitchFamily="18" charset="0"/>
              </a:rPr>
              <a:t> Мартена Герра.1990. Издательство: М.: Прогресс. 209 с. Пер. с англ. М.А. </a:t>
            </a:r>
            <a:r>
              <a:rPr lang="ru-RU" sz="1800" kern="0" dirty="0" err="1">
                <a:effectLst/>
                <a:latin typeface="Times New Roman" panose="02020603050405020304" pitchFamily="18" charset="0"/>
                <a:ea typeface="Calibri" panose="020F0502020204030204" pitchFamily="34" charset="0"/>
                <a:cs typeface="Times New Roman" panose="02020603050405020304" pitchFamily="18" charset="0"/>
              </a:rPr>
              <a:t>Барга</a:t>
            </a:r>
            <a:r>
              <a:rPr lang="ru-RU" sz="1800" kern="0" dirty="0">
                <a:effectLst/>
                <a:latin typeface="Times New Roman" panose="02020603050405020304" pitchFamily="18" charset="0"/>
                <a:ea typeface="Calibri" panose="020F0502020204030204" pitchFamily="34" charset="0"/>
                <a:cs typeface="Times New Roman" panose="02020603050405020304" pitchFamily="18" charset="0"/>
              </a:rPr>
              <a:t>. - М.: Прогресс, 1990. - 208 с. </a:t>
            </a:r>
            <a:endParaRPr lang="ru-KZ"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ru-RU" sz="1800" kern="0" dirty="0">
                <a:effectLst/>
                <a:latin typeface="Times New Roman" panose="02020603050405020304" pitchFamily="18" charset="0"/>
                <a:ea typeface="Calibri" panose="020F0502020204030204" pitchFamily="34" charset="0"/>
                <a:cs typeface="Times New Roman" panose="02020603050405020304" pitchFamily="18" charset="0"/>
              </a:rPr>
              <a:t>История. THESIS, 1994, </a:t>
            </a:r>
            <a:r>
              <a:rPr lang="ru-RU" sz="1800" kern="0" dirty="0" err="1">
                <a:effectLst/>
                <a:latin typeface="Times New Roman" panose="02020603050405020304" pitchFamily="18" charset="0"/>
                <a:ea typeface="Calibri" panose="020F0502020204030204" pitchFamily="34" charset="0"/>
                <a:cs typeface="Times New Roman" panose="02020603050405020304" pitchFamily="18" charset="0"/>
              </a:rPr>
              <a:t>вып</a:t>
            </a:r>
            <a:r>
              <a:rPr lang="ru-RU" sz="1800" kern="0" dirty="0">
                <a:effectLst/>
                <a:latin typeface="Times New Roman" panose="02020603050405020304" pitchFamily="18" charset="0"/>
                <a:ea typeface="Calibri" panose="020F0502020204030204" pitchFamily="34" charset="0"/>
                <a:cs typeface="Times New Roman" panose="02020603050405020304" pitchFamily="18" charset="0"/>
              </a:rPr>
              <a:t>. 6.</a:t>
            </a:r>
            <a:endParaRPr lang="ru-KZ"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ru-RU" sz="1800" kern="0" dirty="0">
                <a:effectLst/>
                <a:latin typeface="Times New Roman" panose="02020603050405020304" pitchFamily="18" charset="0"/>
                <a:ea typeface="Calibri" panose="020F0502020204030204" pitchFamily="34" charset="0"/>
                <a:cs typeface="Times New Roman" panose="02020603050405020304" pitchFamily="18" charset="0"/>
              </a:rPr>
              <a:t>Пограничное пространство между культурными слоями//режим доступа//</a:t>
            </a:r>
            <a:r>
              <a:rPr lang="ru-RU"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kern="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https://magazines.gorky.media/znamia/2000/1/natali-zemon-devis-damy-na-obochine.html</a:t>
            </a:r>
            <a:endParaRPr lang="ru-KZ"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ru-RU" sz="1800" kern="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KZ"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u-KZ" dirty="0"/>
          </a:p>
        </p:txBody>
      </p:sp>
    </p:spTree>
    <p:extLst>
      <p:ext uri="{BB962C8B-B14F-4D97-AF65-F5344CB8AC3E}">
        <p14:creationId xmlns:p14="http://schemas.microsoft.com/office/powerpoint/2010/main" val="2340624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AF8E4A-0067-2AF6-AED6-1C57537D0750}"/>
              </a:ext>
            </a:extLst>
          </p:cNvPr>
          <p:cNvSpPr>
            <a:spLocks noGrp="1"/>
          </p:cNvSpPr>
          <p:nvPr>
            <p:ph type="title"/>
          </p:nvPr>
        </p:nvSpPr>
        <p:spPr/>
        <p:txBody>
          <a:bodyPr/>
          <a:lstStyle/>
          <a:p>
            <a:r>
              <a:rPr lang="ru-RU" dirty="0"/>
              <a:t>Вопросы для самоконтроля:</a:t>
            </a:r>
            <a:endParaRPr lang="ru-KZ" dirty="0"/>
          </a:p>
        </p:txBody>
      </p:sp>
      <p:sp>
        <p:nvSpPr>
          <p:cNvPr id="3" name="Объект 2">
            <a:extLst>
              <a:ext uri="{FF2B5EF4-FFF2-40B4-BE49-F238E27FC236}">
                <a16:creationId xmlns:a16="http://schemas.microsoft.com/office/drawing/2014/main" id="{52696F67-BAF1-2338-F4BA-C5623766F056}"/>
              </a:ext>
            </a:extLst>
          </p:cNvPr>
          <p:cNvSpPr>
            <a:spLocks noGrp="1"/>
          </p:cNvSpPr>
          <p:nvPr>
            <p:ph idx="1"/>
          </p:nvPr>
        </p:nvSpPr>
        <p:spPr/>
        <p:txBody>
          <a:bodyPr/>
          <a:lstStyle/>
          <a:p>
            <a:pPr marL="342900" lvl="0" indent="-342900" algn="just">
              <a:lnSpc>
                <a:spcPct val="107000"/>
              </a:lnSpc>
              <a:buFont typeface="+mj-lt"/>
              <a:buAutoNum type="arabicPeriod"/>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Почему героинь книги Н.З. Дэвис называют маргинальными?</a:t>
            </a:r>
            <a:endParaRPr lang="ru-K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В чем особенность исследований Н.З. Дэвис?</a:t>
            </a:r>
            <a:endParaRPr lang="ru-K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Можно ли отнести книгу Н.З. Дэвис</a:t>
            </a:r>
            <a:r>
              <a:rPr lang="ru-RU"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Дамы на обочине. Три женских портрета XVII века» к гендерным исследованиям? И почему?</a:t>
            </a:r>
            <a:endParaRPr lang="ru-KZ"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u-KZ" dirty="0"/>
          </a:p>
        </p:txBody>
      </p:sp>
    </p:spTree>
    <p:extLst>
      <p:ext uri="{BB962C8B-B14F-4D97-AF65-F5344CB8AC3E}">
        <p14:creationId xmlns:p14="http://schemas.microsoft.com/office/powerpoint/2010/main" val="329540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14C638A-ACB8-C8AD-0266-5A883F5B7D8F}"/>
              </a:ext>
            </a:extLst>
          </p:cNvPr>
          <p:cNvSpPr>
            <a:spLocks noGrp="1"/>
          </p:cNvSpPr>
          <p:nvPr>
            <p:ph type="title"/>
          </p:nvPr>
        </p:nvSpPr>
        <p:spPr/>
        <p:txBody>
          <a:bodyPr/>
          <a:lstStyle/>
          <a:p>
            <a:r>
              <a:rPr lang="ru-RU" dirty="0"/>
              <a:t>Тема 6.</a:t>
            </a:r>
            <a:endParaRPr lang="ru-KZ" dirty="0"/>
          </a:p>
        </p:txBody>
      </p:sp>
      <p:sp>
        <p:nvSpPr>
          <p:cNvPr id="5" name="Объект 4">
            <a:extLst>
              <a:ext uri="{FF2B5EF4-FFF2-40B4-BE49-F238E27FC236}">
                <a16:creationId xmlns:a16="http://schemas.microsoft.com/office/drawing/2014/main" id="{FDA63B60-716C-7FAB-FE3E-66FA0E369F6F}"/>
              </a:ext>
            </a:extLst>
          </p:cNvPr>
          <p:cNvSpPr>
            <a:spLocks noGrp="1"/>
          </p:cNvSpPr>
          <p:nvPr>
            <p:ph idx="1"/>
          </p:nvPr>
        </p:nvSpPr>
        <p:spPr/>
        <p:txBody>
          <a:bodyPr>
            <a:normAutofit/>
          </a:bodyPr>
          <a:lstStyle/>
          <a:p>
            <a:pPr marL="0" indent="0" algn="ctr">
              <a:buNone/>
            </a:pPr>
            <a:endParaRPr lang="ru-RU" sz="4000" dirty="0"/>
          </a:p>
          <a:p>
            <a:pPr marL="0" indent="0" algn="ctr">
              <a:buNone/>
            </a:pPr>
            <a:endParaRPr lang="ru-RU" sz="4000" dirty="0"/>
          </a:p>
          <a:p>
            <a:pPr marL="0" indent="0" algn="ctr">
              <a:buNone/>
            </a:pPr>
            <a:r>
              <a:rPr lang="ru-RU" sz="4000" dirty="0"/>
              <a:t>Натали </a:t>
            </a:r>
            <a:r>
              <a:rPr lang="ru-RU" sz="4000" dirty="0" err="1"/>
              <a:t>Земон</a:t>
            </a:r>
            <a:r>
              <a:rPr lang="ru-RU" sz="4000" dirty="0"/>
              <a:t> Дэвис</a:t>
            </a:r>
            <a:endParaRPr lang="ru-KZ" sz="4000" dirty="0"/>
          </a:p>
        </p:txBody>
      </p:sp>
    </p:spTree>
    <p:extLst>
      <p:ext uri="{BB962C8B-B14F-4D97-AF65-F5344CB8AC3E}">
        <p14:creationId xmlns:p14="http://schemas.microsoft.com/office/powerpoint/2010/main" val="181338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ECC7346A-0E3A-47BD-86AF-2DE07D163FCC}"/>
              </a:ext>
            </a:extLst>
          </p:cNvPr>
          <p:cNvSpPr>
            <a:spLocks noGrp="1"/>
          </p:cNvSpPr>
          <p:nvPr>
            <p:ph type="ctrTitle"/>
          </p:nvPr>
        </p:nvSpPr>
        <p:spPr>
          <a:xfrm>
            <a:off x="6979921" y="1412240"/>
            <a:ext cx="4043680" cy="3291839"/>
          </a:xfrm>
        </p:spPr>
        <p:txBody>
          <a:bodyPr>
            <a:normAutofit/>
          </a:bodyPr>
          <a:lstStyle/>
          <a:p>
            <a:pPr algn="l"/>
            <a:r>
              <a:rPr lang="ru-RU" sz="2400" dirty="0"/>
              <a:t>Натали </a:t>
            </a:r>
            <a:r>
              <a:rPr lang="ru-RU" sz="2400" dirty="0" err="1"/>
              <a:t>Земон</a:t>
            </a:r>
            <a:r>
              <a:rPr lang="ru-RU" sz="2400" dirty="0"/>
              <a:t> Дэвис — историк, почетный доктор десяти американских и канадских университетов, одна из первых исследовательниц, занимавшаяся гендерной и </a:t>
            </a:r>
            <a:r>
              <a:rPr lang="ru-RU" sz="2400" dirty="0" err="1"/>
              <a:t>микроисторией</a:t>
            </a:r>
            <a:r>
              <a:rPr lang="ru-RU" sz="2400" dirty="0"/>
              <a:t> в США. </a:t>
            </a:r>
            <a:endParaRPr lang="en-US" sz="2400" dirty="0"/>
          </a:p>
        </p:txBody>
      </p:sp>
      <p:sp>
        <p:nvSpPr>
          <p:cNvPr id="24" name="Footer Placeholder 4">
            <a:extLst>
              <a:ext uri="{FF2B5EF4-FFF2-40B4-BE49-F238E27FC236}">
                <a16:creationId xmlns:a16="http://schemas.microsoft.com/office/drawing/2014/main" id="{71E04725-3D7A-4FC2-89B7-23B921D46FF5}"/>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pic>
        <p:nvPicPr>
          <p:cNvPr id="7" name="Рисунок 6" descr="Изображение выглядит как Человеческое лицо, человек, одежда, улыбка&#10;&#10;Автоматически созданное описание">
            <a:extLst>
              <a:ext uri="{FF2B5EF4-FFF2-40B4-BE49-F238E27FC236}">
                <a16:creationId xmlns:a16="http://schemas.microsoft.com/office/drawing/2014/main" id="{854CF3E6-CA61-E47B-AA71-BE51100CEA71}"/>
              </a:ext>
            </a:extLst>
          </p:cNvPr>
          <p:cNvPicPr>
            <a:picLocks noGrp="1" noChangeAspect="1"/>
          </p:cNvPicPr>
          <p:nvPr>
            <p:ph type="pic" idx="4294967295"/>
          </p:nvPr>
        </p:nvPicPr>
        <p:blipFill rotWithShape="1">
          <a:blip r:embed="rId2"/>
          <a:srcRect t="1488" r="-2" b="26487"/>
          <a:stretch/>
        </p:blipFill>
        <p:spPr>
          <a:xfrm>
            <a:off x="832866" y="777235"/>
            <a:ext cx="5403280" cy="5258929"/>
          </a:xfrm>
          <a:prstGeom prst="rect">
            <a:avLst/>
          </a:prstGeom>
          <a:noFill/>
        </p:spPr>
      </p:pic>
      <p:sp>
        <p:nvSpPr>
          <p:cNvPr id="25" name="Date Placeholder 3">
            <a:extLst>
              <a:ext uri="{FF2B5EF4-FFF2-40B4-BE49-F238E27FC236}">
                <a16:creationId xmlns:a16="http://schemas.microsoft.com/office/drawing/2014/main" id="{1B2AAE15-94E5-496C-93B9-A85D985C741C}"/>
              </a:ext>
            </a:extLst>
          </p:cNvPr>
          <p:cNvSpPr>
            <a:spLocks noGrp="1"/>
          </p:cNvSpPr>
          <p:nvPr>
            <p:ph type="dt" sz="half" idx="10"/>
          </p:nvPr>
        </p:nvSpPr>
        <p:spPr>
          <a:xfrm rot="5400000">
            <a:off x="10425981" y="4687095"/>
            <a:ext cx="2706690" cy="365125"/>
          </a:xfrm>
        </p:spPr>
        <p:txBody>
          <a:bodyPr/>
          <a:lstStyle/>
          <a:p>
            <a:pPr>
              <a:spcAft>
                <a:spcPts val="600"/>
              </a:spcAft>
            </a:pPr>
            <a:fld id="{C94516DF-94AD-4F40-AC45-E60A5BEFCDD9}" type="datetime1">
              <a:rPr lang="en-US" smtClean="0"/>
              <a:pPr>
                <a:spcAft>
                  <a:spcPts val="600"/>
                </a:spcAft>
              </a:pPr>
              <a:t>10/31/2023</a:t>
            </a:fld>
            <a:endParaRPr lang="en-US"/>
          </a:p>
        </p:txBody>
      </p:sp>
      <p:sp>
        <p:nvSpPr>
          <p:cNvPr id="26" name="Slide Number Placeholder 18">
            <a:extLst>
              <a:ext uri="{FF2B5EF4-FFF2-40B4-BE49-F238E27FC236}">
                <a16:creationId xmlns:a16="http://schemas.microsoft.com/office/drawing/2014/main" id="{C1C55277-AB30-473F-9D07-4466F5769291}"/>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3</a:t>
            </a:fld>
            <a:endParaRPr lang="en-US"/>
          </a:p>
        </p:txBody>
      </p:sp>
    </p:spTree>
    <p:extLst>
      <p:ext uri="{BB962C8B-B14F-4D97-AF65-F5344CB8AC3E}">
        <p14:creationId xmlns:p14="http://schemas.microsoft.com/office/powerpoint/2010/main" val="128355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6F9044A-0D62-83F2-9B8F-E947BFC8DB7D}"/>
              </a:ext>
            </a:extLst>
          </p:cNvPr>
          <p:cNvSpPr>
            <a:spLocks noGrp="1"/>
          </p:cNvSpPr>
          <p:nvPr>
            <p:ph type="title"/>
          </p:nvPr>
        </p:nvSpPr>
        <p:spPr>
          <a:xfrm>
            <a:off x="838200" y="999592"/>
            <a:ext cx="10515600" cy="5150485"/>
          </a:xfrm>
        </p:spPr>
        <p:txBody>
          <a:bodyPr>
            <a:normAutofit/>
          </a:bodyPr>
          <a:lstStyle/>
          <a:p>
            <a:pPr algn="just"/>
            <a:r>
              <a:rPr lang="ru-RU" sz="3200" dirty="0">
                <a:effectLst/>
                <a:latin typeface="Times New Roman" panose="02020603050405020304" pitchFamily="18" charset="0"/>
                <a:ea typeface="Calibri" panose="020F0502020204030204" pitchFamily="34" charset="0"/>
              </a:rPr>
              <a:t>Натали </a:t>
            </a:r>
            <a:r>
              <a:rPr lang="ru-RU" sz="3200" dirty="0" err="1">
                <a:effectLst/>
                <a:latin typeface="Times New Roman" panose="02020603050405020304" pitchFamily="18" charset="0"/>
                <a:ea typeface="Calibri" panose="020F0502020204030204" pitchFamily="34" charset="0"/>
              </a:rPr>
              <a:t>Земон</a:t>
            </a:r>
            <a:r>
              <a:rPr lang="ru-RU" sz="3200" dirty="0">
                <a:effectLst/>
                <a:latin typeface="Times New Roman" panose="02020603050405020304" pitchFamily="18" charset="0"/>
                <a:ea typeface="Calibri" panose="020F0502020204030204" pitchFamily="34" charset="0"/>
              </a:rPr>
              <a:t> Дэвис — историк, почетный доктор десяти американских и канадских университетов, одна из первых исследовательниц, занимавшаяся гендерной и </a:t>
            </a:r>
            <a:r>
              <a:rPr lang="ru-RU" sz="3200" dirty="0" err="1">
                <a:effectLst/>
                <a:latin typeface="Times New Roman" panose="02020603050405020304" pitchFamily="18" charset="0"/>
                <a:ea typeface="Calibri" panose="020F0502020204030204" pitchFamily="34" charset="0"/>
              </a:rPr>
              <a:t>микроисторией</a:t>
            </a:r>
            <a:r>
              <a:rPr lang="ru-RU" sz="3200" dirty="0">
                <a:effectLst/>
                <a:latin typeface="Times New Roman" panose="02020603050405020304" pitchFamily="18" charset="0"/>
                <a:ea typeface="Calibri" panose="020F0502020204030204" pitchFamily="34" charset="0"/>
              </a:rPr>
              <a:t> в США. Ее интересы - это начало Нового времени, </a:t>
            </a:r>
            <a:r>
              <a:rPr lang="ru-RU" sz="3200" dirty="0">
                <a:latin typeface="Times New Roman" panose="02020603050405020304" pitchFamily="18" charset="0"/>
                <a:ea typeface="Calibri" panose="020F0502020204030204" pitchFamily="34" charset="0"/>
              </a:rPr>
              <a:t>т</a:t>
            </a:r>
            <a:r>
              <a:rPr lang="ru-RU" sz="3200" dirty="0">
                <a:effectLst/>
                <a:latin typeface="Times New Roman" panose="02020603050405020304" pitchFamily="18" charset="0"/>
                <a:ea typeface="Calibri" panose="020F0502020204030204" pitchFamily="34" charset="0"/>
              </a:rPr>
              <a:t>акже женская история, история самозванства и </a:t>
            </a:r>
            <a:r>
              <a:rPr lang="ru-RU" sz="3200" dirty="0" err="1">
                <a:effectLst/>
                <a:latin typeface="Times New Roman" panose="02020603050405020304" pitchFamily="18" charset="0"/>
                <a:ea typeface="Calibri" panose="020F0502020204030204" pitchFamily="34" charset="0"/>
              </a:rPr>
              <a:t>микроистория</a:t>
            </a:r>
            <a:r>
              <a:rPr lang="ru-RU" sz="3200" dirty="0">
                <a:effectLst/>
                <a:latin typeface="Times New Roman" panose="02020603050405020304" pitchFamily="18" charset="0"/>
                <a:ea typeface="Calibri" panose="020F0502020204030204" pitchFamily="34" charset="0"/>
              </a:rPr>
              <a:t>: что мы можем понять про прошлое через одного человека, одну деревню? Известность ей принесла работа над фильмом, а затем и книгой «Возвращение Мартина Герра».</a:t>
            </a:r>
            <a:endParaRPr lang="ru-KZ" sz="3200" dirty="0"/>
          </a:p>
        </p:txBody>
      </p:sp>
    </p:spTree>
    <p:extLst>
      <p:ext uri="{BB962C8B-B14F-4D97-AF65-F5344CB8AC3E}">
        <p14:creationId xmlns:p14="http://schemas.microsoft.com/office/powerpoint/2010/main" val="296676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9F4091C-A97F-94D4-372D-7C938A31904D}"/>
              </a:ext>
            </a:extLst>
          </p:cNvPr>
          <p:cNvSpPr>
            <a:spLocks noGrp="1"/>
          </p:cNvSpPr>
          <p:nvPr>
            <p:ph type="title"/>
          </p:nvPr>
        </p:nvSpPr>
        <p:spPr>
          <a:xfrm>
            <a:off x="838200" y="999592"/>
            <a:ext cx="10515600" cy="5253724"/>
          </a:xfrm>
        </p:spPr>
        <p:txBody>
          <a:bodyPr>
            <a:normAutofit/>
          </a:bodyPr>
          <a:lstStyle/>
          <a:p>
            <a:r>
              <a:rPr lang="ru-RU" sz="3600" kern="0" dirty="0">
                <a:effectLst/>
                <a:latin typeface="Times New Roman" panose="02020603050405020304" pitchFamily="18" charset="0"/>
                <a:ea typeface="Calibri" panose="020F0502020204030204" pitchFamily="34" charset="0"/>
                <a:cs typeface="Times New Roman" panose="02020603050405020304" pitchFamily="18" charset="0"/>
              </a:rPr>
              <a:t>«Возвращение Мартина Герра» - это уже классическая история о французском крестьянине XVI века, который ушел на войну, а вернувшись, обнаружил на своем месте двойника. Но даже в истории Герра исследовательницу больше занимала его жена Бертранд, которая приняла самозванца и, возможно, полюбила его. Для нее это была история не мужчины, которого не было, а женщины, которая все это время была.</a:t>
            </a:r>
            <a:br>
              <a:rPr lang="ru-KZ"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ru-KZ" sz="3600" dirty="0"/>
          </a:p>
        </p:txBody>
      </p:sp>
    </p:spTree>
    <p:extLst>
      <p:ext uri="{BB962C8B-B14F-4D97-AF65-F5344CB8AC3E}">
        <p14:creationId xmlns:p14="http://schemas.microsoft.com/office/powerpoint/2010/main" val="246190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CC7346A-0E3A-47BD-86AF-2DE07D163FCC}"/>
              </a:ext>
            </a:extLst>
          </p:cNvPr>
          <p:cNvSpPr>
            <a:spLocks noGrp="1"/>
          </p:cNvSpPr>
          <p:nvPr>
            <p:ph type="ctrTitle"/>
          </p:nvPr>
        </p:nvSpPr>
        <p:spPr>
          <a:xfrm>
            <a:off x="7830144" y="1242061"/>
            <a:ext cx="3680458" cy="2613660"/>
          </a:xfrm>
        </p:spPr>
        <p:txBody>
          <a:bodyPr anchor="b">
            <a:normAutofit/>
          </a:bodyPr>
          <a:lstStyle/>
          <a:p>
            <a:pPr>
              <a:lnSpc>
                <a:spcPct val="107000"/>
              </a:lnSpc>
              <a:spcAft>
                <a:spcPts val="800"/>
              </a:spcAft>
            </a:pPr>
            <a:r>
              <a:rPr lang="ru-RU" sz="2000" u="none" strike="noStrike" dirty="0">
                <a:effectLst/>
                <a:latin typeface="Times New Roman" panose="02020603050405020304" pitchFamily="18" charset="0"/>
                <a:ea typeface="Calibri" panose="020F0502020204030204" pitchFamily="34" charset="0"/>
                <a:cs typeface="Times New Roman" panose="02020603050405020304" pitchFamily="18" charset="0"/>
              </a:rPr>
              <a:t>Дэвис </a:t>
            </a:r>
            <a:r>
              <a:rPr lang="ru-RU" sz="200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Н.З.Возвращение</a:t>
            </a:r>
            <a:r>
              <a:rPr lang="ru-RU" sz="2000" u="none" strike="noStrike" dirty="0">
                <a:effectLst/>
                <a:latin typeface="Times New Roman" panose="02020603050405020304" pitchFamily="18" charset="0"/>
                <a:ea typeface="Calibri" panose="020F0502020204030204" pitchFamily="34" charset="0"/>
                <a:cs typeface="Times New Roman" panose="02020603050405020304" pitchFamily="18" charset="0"/>
              </a:rPr>
              <a:t> Мартена Герра.1990. Издательство: М.: Прогресс. 209 с. Пер. с англ. М.А. </a:t>
            </a:r>
            <a:r>
              <a:rPr lang="ru-RU" sz="200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Барга</a:t>
            </a:r>
            <a:r>
              <a:rPr lang="ru-RU" sz="2000" u="none" strike="noStrike" dirty="0">
                <a:effectLst/>
                <a:latin typeface="Times New Roman" panose="02020603050405020304" pitchFamily="18" charset="0"/>
                <a:ea typeface="Calibri" panose="020F0502020204030204" pitchFamily="34" charset="0"/>
                <a:cs typeface="Times New Roman" panose="02020603050405020304" pitchFamily="18" charset="0"/>
              </a:rPr>
              <a:t>. — М.: Прогресс, 1990. — 208 с. </a:t>
            </a:r>
            <a:br>
              <a:rPr lang="ru-KZ"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br>
              <a:rPr lang="ru-KZ"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14" name="Subtitle 2">
            <a:extLst>
              <a:ext uri="{FF2B5EF4-FFF2-40B4-BE49-F238E27FC236}">
                <a16:creationId xmlns:a16="http://schemas.microsoft.com/office/drawing/2014/main" id="{8026D853-A90C-4552-8EDA-857C715FEDF4}"/>
              </a:ext>
            </a:extLst>
          </p:cNvPr>
          <p:cNvSpPr>
            <a:spLocks noGrp="1"/>
          </p:cNvSpPr>
          <p:nvPr>
            <p:ph type="subTitle" idx="1"/>
          </p:nvPr>
        </p:nvSpPr>
        <p:spPr>
          <a:xfrm>
            <a:off x="8053505" y="4114800"/>
            <a:ext cx="3233737" cy="1861154"/>
          </a:xfrm>
        </p:spPr>
        <p:txBody>
          <a:bodyPr anchor="t"/>
          <a:lstStyle/>
          <a:p>
            <a:pPr algn="ctr"/>
            <a:r>
              <a:rPr lang="ru-RU" dirty="0"/>
              <a:t>Обложка книги Натали </a:t>
            </a:r>
            <a:r>
              <a:rPr lang="ru-RU" dirty="0" err="1"/>
              <a:t>Земон</a:t>
            </a:r>
            <a:r>
              <a:rPr lang="ru-RU" dirty="0"/>
              <a:t> Дэвис</a:t>
            </a:r>
            <a:endParaRPr lang="en-US" dirty="0"/>
          </a:p>
        </p:txBody>
      </p:sp>
      <p:sp>
        <p:nvSpPr>
          <p:cNvPr id="16" name="Footer Placeholder 4">
            <a:extLst>
              <a:ext uri="{FF2B5EF4-FFF2-40B4-BE49-F238E27FC236}">
                <a16:creationId xmlns:a16="http://schemas.microsoft.com/office/drawing/2014/main" id="{BBB845BB-54EF-4514-A998-C04FFDEE46D3}"/>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pic>
        <p:nvPicPr>
          <p:cNvPr id="7" name="Рисунок 6">
            <a:extLst>
              <a:ext uri="{FF2B5EF4-FFF2-40B4-BE49-F238E27FC236}">
                <a16:creationId xmlns:a16="http://schemas.microsoft.com/office/drawing/2014/main" id="{E71E7EA4-8ED5-D43B-4BC8-D87DD32F612B}"/>
              </a:ext>
            </a:extLst>
          </p:cNvPr>
          <p:cNvPicPr>
            <a:picLocks noGrp="1" noChangeAspect="1"/>
          </p:cNvPicPr>
          <p:nvPr>
            <p:ph type="pic" idx="4294967295"/>
          </p:nvPr>
        </p:nvPicPr>
        <p:blipFill>
          <a:blip r:embed="rId2"/>
          <a:srcRect t="17437" b="17437"/>
          <a:stretch>
            <a:fillRect/>
          </a:stretch>
        </p:blipFill>
        <p:spPr>
          <a:xfrm>
            <a:off x="838201" y="898425"/>
            <a:ext cx="5478780" cy="5061149"/>
          </a:xfrm>
          <a:prstGeom prst="rect">
            <a:avLst/>
          </a:prstGeom>
          <a:noFill/>
        </p:spPr>
      </p:pic>
      <p:sp>
        <p:nvSpPr>
          <p:cNvPr id="18" name="Date Placeholder 3">
            <a:extLst>
              <a:ext uri="{FF2B5EF4-FFF2-40B4-BE49-F238E27FC236}">
                <a16:creationId xmlns:a16="http://schemas.microsoft.com/office/drawing/2014/main" id="{0DCCE557-E097-4F8D-AF45-6407FB7AA213}"/>
              </a:ext>
            </a:extLst>
          </p:cNvPr>
          <p:cNvSpPr>
            <a:spLocks noGrp="1"/>
          </p:cNvSpPr>
          <p:nvPr>
            <p:ph type="dt" sz="half" idx="10"/>
          </p:nvPr>
        </p:nvSpPr>
        <p:spPr>
          <a:xfrm rot="5400000">
            <a:off x="10425981" y="4687095"/>
            <a:ext cx="2706690" cy="365125"/>
          </a:xfrm>
        </p:spPr>
        <p:txBody>
          <a:bodyPr/>
          <a:lstStyle/>
          <a:p>
            <a:pPr>
              <a:spcAft>
                <a:spcPts val="600"/>
              </a:spcAft>
            </a:pPr>
            <a:fld id="{47BC9090-9BE8-4611-B040-7831269239B8}" type="datetime1">
              <a:rPr lang="en-US" smtClean="0"/>
              <a:pPr>
                <a:spcAft>
                  <a:spcPts val="600"/>
                </a:spcAft>
              </a:pPr>
              <a:t>10/31/2023</a:t>
            </a:fld>
            <a:endParaRPr lang="en-US"/>
          </a:p>
        </p:txBody>
      </p:sp>
      <p:sp>
        <p:nvSpPr>
          <p:cNvPr id="20" name="Slide Number Placeholder 19">
            <a:extLst>
              <a:ext uri="{FF2B5EF4-FFF2-40B4-BE49-F238E27FC236}">
                <a16:creationId xmlns:a16="http://schemas.microsoft.com/office/drawing/2014/main" id="{F81F9278-0E0F-41D5-9B0E-507E77D91CF4}"/>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6</a:t>
            </a:fld>
            <a:endParaRPr lang="en-US"/>
          </a:p>
        </p:txBody>
      </p:sp>
    </p:spTree>
    <p:extLst>
      <p:ext uri="{BB962C8B-B14F-4D97-AF65-F5344CB8AC3E}">
        <p14:creationId xmlns:p14="http://schemas.microsoft.com/office/powerpoint/2010/main" val="2027354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EBB621-C2D7-3BF8-6408-97233EE92667}"/>
              </a:ext>
            </a:extLst>
          </p:cNvPr>
          <p:cNvSpPr>
            <a:spLocks noGrp="1"/>
          </p:cNvSpPr>
          <p:nvPr>
            <p:ph type="title"/>
          </p:nvPr>
        </p:nvSpPr>
        <p:spPr>
          <a:xfrm>
            <a:off x="838200" y="999592"/>
            <a:ext cx="10515600" cy="5312718"/>
          </a:xfrm>
        </p:spPr>
        <p:txBody>
          <a:bodyPr>
            <a:normAutofit/>
          </a:bodyPr>
          <a:lstStyle/>
          <a:p>
            <a:r>
              <a:rPr lang="ru-RU" sz="3200" kern="0" dirty="0">
                <a:effectLst/>
                <a:latin typeface="Times New Roman" panose="02020603050405020304" pitchFamily="18" charset="0"/>
                <a:ea typeface="Calibri" panose="020F0502020204030204" pitchFamily="34" charset="0"/>
                <a:cs typeface="Times New Roman" panose="02020603050405020304" pitchFamily="18" charset="0"/>
              </a:rPr>
              <a:t>Книга Н.З. Дэвис «Дамы на обочине» вышла в 1995 году. Она состоит из биографий трех маргиналий - женщин XVII века, - в каком-то смысле написанных ими самими. Книга стала классикой - это один из первых научных трудов, посвященных исключительно жизни женщин. На русский его перевели  в 1999-м году.  Во рецензиях на книгу Дэвис, извиняя автора за феминизм, хвалят ее за детали - каждая строчка, каждый эпизод трех биографий подтвержден часами сидений в архивах.</a:t>
            </a:r>
            <a:br>
              <a:rPr lang="ru-KZ"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ru-KZ" sz="3200" dirty="0"/>
          </a:p>
        </p:txBody>
      </p:sp>
    </p:spTree>
    <p:extLst>
      <p:ext uri="{BB962C8B-B14F-4D97-AF65-F5344CB8AC3E}">
        <p14:creationId xmlns:p14="http://schemas.microsoft.com/office/powerpoint/2010/main" val="390832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CC7346A-0E3A-47BD-86AF-2DE07D163FCC}"/>
              </a:ext>
            </a:extLst>
          </p:cNvPr>
          <p:cNvSpPr>
            <a:spLocks noGrp="1"/>
          </p:cNvSpPr>
          <p:nvPr>
            <p:ph type="ctrTitle"/>
          </p:nvPr>
        </p:nvSpPr>
        <p:spPr>
          <a:xfrm>
            <a:off x="5839675" y="1513840"/>
            <a:ext cx="5011201" cy="3099473"/>
          </a:xfrm>
        </p:spPr>
        <p:txBody>
          <a:bodyPr>
            <a:normAutofit/>
          </a:bodyPr>
          <a:lstStyle/>
          <a:p>
            <a:pPr>
              <a:lnSpc>
                <a:spcPct val="107000"/>
              </a:lnSpc>
              <a:spcAft>
                <a:spcPts val="80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Обложка книги Натали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Земон</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Дэвис «Дамы на обочине. Три женских портрета XVII века». Перевод с английского Татьяны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Доброницкой</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a:t>
            </a:r>
            <a:br>
              <a:rPr lang="ru-KZ" sz="2400" dirty="0">
                <a:effectLst/>
                <a:latin typeface="Calibri" panose="020F0502020204030204" pitchFamily="34" charset="0"/>
                <a:ea typeface="Calibri" panose="020F0502020204030204" pitchFamily="34" charset="0"/>
                <a:cs typeface="Times New Roman" panose="02020603050405020304" pitchFamily="18" charset="0"/>
              </a:rPr>
            </a:b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br>
              <a:rPr lang="ru-KZ"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
        <p:nvSpPr>
          <p:cNvPr id="13" name="Subtitle 2">
            <a:extLst>
              <a:ext uri="{FF2B5EF4-FFF2-40B4-BE49-F238E27FC236}">
                <a16:creationId xmlns:a16="http://schemas.microsoft.com/office/drawing/2014/main" id="{8026D853-A90C-4552-8EDA-857C715FEDF4}"/>
              </a:ext>
            </a:extLst>
          </p:cNvPr>
          <p:cNvSpPr>
            <a:spLocks noGrp="1"/>
          </p:cNvSpPr>
          <p:nvPr>
            <p:ph type="subTitle" idx="1"/>
          </p:nvPr>
        </p:nvSpPr>
        <p:spPr>
          <a:xfrm>
            <a:off x="5839676" y="4957900"/>
            <a:ext cx="5011192" cy="1208554"/>
          </a:xfrm>
        </p:spPr>
        <p:txBody>
          <a:bodyPr anchor="t">
            <a:normAutofit lnSpcReduction="10000"/>
          </a:bodyPr>
          <a:lstStyle/>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Дэвис Н.З. Дамы на обочине. Три женских портрета XVII века. Пер. с англ. Т.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Доброницкой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 М.: Новое литературное обозрение, 1999. - 400 с.</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
        <p:nvSpPr>
          <p:cNvPr id="15" name="Footer Placeholder 4">
            <a:extLst>
              <a:ext uri="{FF2B5EF4-FFF2-40B4-BE49-F238E27FC236}">
                <a16:creationId xmlns:a16="http://schemas.microsoft.com/office/drawing/2014/main" id="{BBB845BB-54EF-4514-A998-C04FFDEE46D3}"/>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pic>
        <p:nvPicPr>
          <p:cNvPr id="6" name="Рисунок 5" descr="Изображение выглядит как текст, одежда, Дизайн костюма, женщина&#10;&#10;Автоматически созданное описание">
            <a:extLst>
              <a:ext uri="{FF2B5EF4-FFF2-40B4-BE49-F238E27FC236}">
                <a16:creationId xmlns:a16="http://schemas.microsoft.com/office/drawing/2014/main" id="{C8F3C450-CC31-A9AB-FF60-F554EFCD1EA3}"/>
              </a:ext>
            </a:extLst>
          </p:cNvPr>
          <p:cNvPicPr>
            <a:picLocks noGrp="1" noChangeAspect="1"/>
          </p:cNvPicPr>
          <p:nvPr>
            <p:ph type="pic" idx="4294967295"/>
          </p:nvPr>
        </p:nvPicPr>
        <p:blipFill rotWithShape="1">
          <a:blip r:embed="rId2"/>
          <a:srcRect r="2" b="2736"/>
          <a:stretch/>
        </p:blipFill>
        <p:spPr>
          <a:xfrm>
            <a:off x="833540" y="777256"/>
            <a:ext cx="3368679" cy="5242544"/>
          </a:xfrm>
          <a:prstGeom prst="rect">
            <a:avLst/>
          </a:prstGeom>
          <a:noFill/>
        </p:spPr>
      </p:pic>
      <p:sp>
        <p:nvSpPr>
          <p:cNvPr id="17" name="Date Placeholder 3">
            <a:extLst>
              <a:ext uri="{FF2B5EF4-FFF2-40B4-BE49-F238E27FC236}">
                <a16:creationId xmlns:a16="http://schemas.microsoft.com/office/drawing/2014/main" id="{0DCCE557-E097-4F8D-AF45-6407FB7AA213}"/>
              </a:ext>
            </a:extLst>
          </p:cNvPr>
          <p:cNvSpPr>
            <a:spLocks noGrp="1"/>
          </p:cNvSpPr>
          <p:nvPr>
            <p:ph type="dt" sz="half" idx="10"/>
          </p:nvPr>
        </p:nvSpPr>
        <p:spPr>
          <a:xfrm rot="5400000">
            <a:off x="10425981" y="4687095"/>
            <a:ext cx="2706690" cy="365125"/>
          </a:xfrm>
        </p:spPr>
        <p:txBody>
          <a:bodyPr/>
          <a:lstStyle/>
          <a:p>
            <a:pPr>
              <a:spcAft>
                <a:spcPts val="600"/>
              </a:spcAft>
            </a:pPr>
            <a:fld id="{EB582577-A65C-4992-B52C-B2848ECC465B}" type="datetime1">
              <a:rPr lang="en-US" smtClean="0"/>
              <a:pPr>
                <a:spcAft>
                  <a:spcPts val="600"/>
                </a:spcAft>
              </a:pPr>
              <a:t>10/31/2023</a:t>
            </a:fld>
            <a:endParaRPr lang="en-US"/>
          </a:p>
        </p:txBody>
      </p:sp>
      <p:sp>
        <p:nvSpPr>
          <p:cNvPr id="19" name="Slide Number Placeholder 19">
            <a:extLst>
              <a:ext uri="{FF2B5EF4-FFF2-40B4-BE49-F238E27FC236}">
                <a16:creationId xmlns:a16="http://schemas.microsoft.com/office/drawing/2014/main" id="{F81F9278-0E0F-41D5-9B0E-507E77D91CF4}"/>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8</a:t>
            </a:fld>
            <a:endParaRPr lang="en-US"/>
          </a:p>
        </p:txBody>
      </p:sp>
    </p:spTree>
    <p:extLst>
      <p:ext uri="{BB962C8B-B14F-4D97-AF65-F5344CB8AC3E}">
        <p14:creationId xmlns:p14="http://schemas.microsoft.com/office/powerpoint/2010/main" val="360758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FC81894-516D-734C-4975-9A2EA75F1CB5}"/>
              </a:ext>
            </a:extLst>
          </p:cNvPr>
          <p:cNvSpPr>
            <a:spLocks noGrp="1"/>
          </p:cNvSpPr>
          <p:nvPr>
            <p:ph type="title"/>
          </p:nvPr>
        </p:nvSpPr>
        <p:spPr/>
        <p:txBody>
          <a:bodyPr/>
          <a:lstStyle/>
          <a:p>
            <a:r>
              <a:rPr lang="ru-RU" dirty="0"/>
              <a:t>Героини книги Н.З. Дэвис</a:t>
            </a:r>
            <a:endParaRPr lang="ru-KZ" dirty="0"/>
          </a:p>
        </p:txBody>
      </p:sp>
      <p:sp>
        <p:nvSpPr>
          <p:cNvPr id="6" name="Объект 5">
            <a:extLst>
              <a:ext uri="{FF2B5EF4-FFF2-40B4-BE49-F238E27FC236}">
                <a16:creationId xmlns:a16="http://schemas.microsoft.com/office/drawing/2014/main" id="{E4DACB38-8533-EDF6-1515-A5C8915598F1}"/>
              </a:ext>
            </a:extLst>
          </p:cNvPr>
          <p:cNvSpPr>
            <a:spLocks noGrp="1"/>
          </p:cNvSpPr>
          <p:nvPr>
            <p:ph idx="1"/>
          </p:nvPr>
        </p:nvSpPr>
        <p:spPr/>
        <p:txBody>
          <a:bodyPr>
            <a:normAutofit fontScale="92500" lnSpcReduction="10000"/>
          </a:bodyPr>
          <a:lstStyle/>
          <a:p>
            <a:pPr algn="just"/>
            <a:r>
              <a:rPr lang="ru-RU" dirty="0" err="1">
                <a:latin typeface="Times New Roman" panose="02020603050405020304" pitchFamily="18" charset="0"/>
                <a:cs typeface="Times New Roman" panose="02020603050405020304" pitchFamily="18" charset="0"/>
              </a:rPr>
              <a:t>Гликль</a:t>
            </a:r>
            <a:r>
              <a:rPr lang="ru-RU" dirty="0">
                <a:latin typeface="Times New Roman" panose="02020603050405020304" pitchFamily="18" charset="0"/>
                <a:cs typeface="Times New Roman" panose="02020603050405020304" pitchFamily="18" charset="0"/>
              </a:rPr>
              <a:t> бас Иуда </a:t>
            </a:r>
            <a:r>
              <a:rPr lang="ru-RU" dirty="0" err="1">
                <a:latin typeface="Times New Roman" panose="02020603050405020304" pitchFamily="18" charset="0"/>
                <a:cs typeface="Times New Roman" panose="02020603050405020304" pitchFamily="18" charset="0"/>
              </a:rPr>
              <a:t>Лейб</a:t>
            </a:r>
            <a:r>
              <a:rPr lang="ru-RU" dirty="0">
                <a:latin typeface="Times New Roman" panose="02020603050405020304" pitchFamily="18" charset="0"/>
                <a:cs typeface="Times New Roman" panose="02020603050405020304" pitchFamily="18" charset="0"/>
              </a:rPr>
              <a:t> - иудейка из Гамбурга XVII века, времен Ганзейского союза. </a:t>
            </a:r>
            <a:r>
              <a:rPr lang="ru-RU" dirty="0" err="1">
                <a:latin typeface="Times New Roman" panose="02020603050405020304" pitchFamily="18" charset="0"/>
                <a:cs typeface="Times New Roman" panose="02020603050405020304" pitchFamily="18" charset="0"/>
              </a:rPr>
              <a:t>Гликль</a:t>
            </a:r>
            <a:r>
              <a:rPr lang="ru-RU" dirty="0">
                <a:latin typeface="Times New Roman" panose="02020603050405020304" pitchFamily="18" charset="0"/>
                <a:cs typeface="Times New Roman" panose="02020603050405020304" pitchFamily="18" charset="0"/>
              </a:rPr>
              <a:t> осталась одна с детьми на руках, сама вела дела, сама устроила восемь замужеств и все годы одиночества вела дневник, который превратился в обширное наставление потомству. Изданный только в конце XIX века, этот дневник — единственный памятник женской автобиографии Нового времени, написанный на идише.</a:t>
            </a:r>
          </a:p>
          <a:p>
            <a:pPr algn="just"/>
            <a:r>
              <a:rPr lang="ru-RU" kern="0" dirty="0">
                <a:effectLst/>
                <a:latin typeface="Times New Roman" panose="02020603050405020304" pitchFamily="18" charset="0"/>
                <a:ea typeface="Calibri" panose="020F0502020204030204" pitchFamily="34" charset="0"/>
                <a:cs typeface="Times New Roman" panose="02020603050405020304" pitchFamily="18" charset="0"/>
              </a:rPr>
              <a:t>Мари </a:t>
            </a:r>
            <a:r>
              <a:rPr lang="ru-RU" kern="0" dirty="0" err="1">
                <a:effectLst/>
                <a:latin typeface="Times New Roman" panose="02020603050405020304" pitchFamily="18" charset="0"/>
                <a:ea typeface="Calibri" panose="020F0502020204030204" pitchFamily="34" charset="0"/>
                <a:cs typeface="Times New Roman" panose="02020603050405020304" pitchFamily="18" charset="0"/>
              </a:rPr>
              <a:t>Гюйар</a:t>
            </a:r>
            <a:r>
              <a:rPr lang="ru-RU" kern="0" dirty="0">
                <a:effectLst/>
                <a:latin typeface="Times New Roman" panose="02020603050405020304" pitchFamily="18" charset="0"/>
                <a:ea typeface="Calibri" panose="020F0502020204030204" pitchFamily="34" charset="0"/>
                <a:cs typeface="Times New Roman" panose="02020603050405020304" pitchFamily="18" charset="0"/>
              </a:rPr>
              <a:t>, она же Мари Воплощения, оставила 11-летнего сына, чтобы отправиться в монастырь урсулинок, и еще долго после этого мальчик приходил под ворота плакать и требовать маму. Сын вырос, стал монахом и затеял переписку с матерью. Она послала ему отчет о своей жизни, умоляя никогда никому его не показывать, но он опубликовал </a:t>
            </a:r>
            <a:r>
              <a:rPr lang="ru-RU" sz="1800" kern="0" dirty="0">
                <a:effectLst/>
                <a:latin typeface="Times New Roman" panose="02020603050405020304" pitchFamily="18" charset="0"/>
                <a:ea typeface="Calibri" panose="020F0502020204030204" pitchFamily="34" charset="0"/>
                <a:cs typeface="Times New Roman" panose="02020603050405020304" pitchFamily="18" charset="0"/>
              </a:rPr>
              <a:t>эти заметки в Париже под названием «Жизнь достопочтенной игуменьи Мари Воплощения». </a:t>
            </a:r>
            <a:endParaRPr lang="ru-RU" kern="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u-RU" kern="0" dirty="0">
                <a:effectLst/>
                <a:latin typeface="Times New Roman" panose="02020603050405020304" pitchFamily="18" charset="0"/>
                <a:ea typeface="Calibri" panose="020F0502020204030204" pitchFamily="34" charset="0"/>
                <a:cs typeface="Times New Roman" panose="02020603050405020304" pitchFamily="18" charset="0"/>
              </a:rPr>
              <a:t>Мария Сибилла </a:t>
            </a:r>
            <a:r>
              <a:rPr lang="ru-RU" kern="0" dirty="0" err="1">
                <a:effectLst/>
                <a:latin typeface="Times New Roman" panose="02020603050405020304" pitchFamily="18" charset="0"/>
                <a:ea typeface="Calibri" panose="020F0502020204030204" pitchFamily="34" charset="0"/>
                <a:cs typeface="Times New Roman" panose="02020603050405020304" pitchFamily="18" charset="0"/>
              </a:rPr>
              <a:t>Мериан</a:t>
            </a:r>
            <a:r>
              <a:rPr lang="ru-RU" kern="0" dirty="0">
                <a:effectLst/>
                <a:latin typeface="Times New Roman" panose="02020603050405020304" pitchFamily="18" charset="0"/>
                <a:ea typeface="Calibri" panose="020F0502020204030204" pitchFamily="34" charset="0"/>
                <a:cs typeface="Times New Roman" panose="02020603050405020304" pitchFamily="18" charset="0"/>
              </a:rPr>
              <a:t> отправилась в Суринам в июне 1699 года. В свои 52 года она прославилась не только как добродетельная хозяйка, но и как великолепная художница, а также естествоиспытательница, искренне увлекающаяся гусеницами, мухами и пауками.</a:t>
            </a:r>
          </a:p>
          <a:p>
            <a:endParaRPr lang="ru-KZ" dirty="0"/>
          </a:p>
        </p:txBody>
      </p:sp>
    </p:spTree>
    <p:extLst>
      <p:ext uri="{BB962C8B-B14F-4D97-AF65-F5344CB8AC3E}">
        <p14:creationId xmlns:p14="http://schemas.microsoft.com/office/powerpoint/2010/main" val="3424255323"/>
      </p:ext>
    </p:extLst>
  </p:cSld>
  <p:clrMapOvr>
    <a:masterClrMapping/>
  </p:clrMapOvr>
</p:sld>
</file>

<file path=ppt/theme/theme1.xml><?xml version="1.0" encoding="utf-8"?>
<a:theme xmlns:a="http://schemas.openxmlformats.org/drawingml/2006/main" name="ArchwayVTI">
  <a:themeElements>
    <a:clrScheme name="Custom 1">
      <a:dk1>
        <a:sysClr val="windowText" lastClr="000000"/>
      </a:dk1>
      <a:lt1>
        <a:sysClr val="window" lastClr="FFFFFF"/>
      </a:lt1>
      <a:dk2>
        <a:srgbClr val="2E3A3C"/>
      </a:dk2>
      <a:lt2>
        <a:srgbClr val="EDE9E7"/>
      </a:lt2>
      <a:accent1>
        <a:srgbClr val="898470"/>
      </a:accent1>
      <a:accent2>
        <a:srgbClr val="7A8773"/>
      </a:accent2>
      <a:accent3>
        <a:srgbClr val="8C845E"/>
      </a:accent3>
      <a:accent4>
        <a:srgbClr val="9F7E56"/>
      </a:accent4>
      <a:accent5>
        <a:srgbClr val="9B7E69"/>
      </a:accent5>
      <a:accent6>
        <a:srgbClr val="AA7862"/>
      </a:accent6>
      <a:hlink>
        <a:srgbClr val="7A8773"/>
      </a:hlink>
      <a:folHlink>
        <a:srgbClr val="9F7E56"/>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docProps/app.xml><?xml version="1.0" encoding="utf-8"?>
<Properties xmlns="http://schemas.openxmlformats.org/officeDocument/2006/extended-properties" xmlns:vt="http://schemas.openxmlformats.org/officeDocument/2006/docPropsVTypes">
  <TotalTime>44</TotalTime>
  <Words>1032</Words>
  <Application>Microsoft Office PowerPoint</Application>
  <PresentationFormat>Широкоэкранный</PresentationFormat>
  <Paragraphs>40</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Felix Titling</vt:lpstr>
      <vt:lpstr>Goudy Old Style</vt:lpstr>
      <vt:lpstr>Times New Roman</vt:lpstr>
      <vt:lpstr>ArchwayVTI</vt:lpstr>
      <vt:lpstr>КазНУ им. аль Фараби исторический факультет кафедра истории Казахстана</vt:lpstr>
      <vt:lpstr>Тема 6.</vt:lpstr>
      <vt:lpstr>Натали Земон Дэвис — историк, почетный доктор десяти американских и канадских университетов, одна из первых исследовательниц, занимавшаяся гендерной и микроисторией в США. </vt:lpstr>
      <vt:lpstr>Натали Земон Дэвис — историк, почетный доктор десяти американских и канадских университетов, одна из первых исследовательниц, занимавшаяся гендерной и микроисторией в США. Ее интересы - это начало Нового времени, также женская история, история самозванства и микроистория: что мы можем понять про прошлое через одного человека, одну деревню? Известность ей принесла работа над фильмом, а затем и книгой «Возвращение Мартина Герра».</vt:lpstr>
      <vt:lpstr>«Возвращение Мартина Герра» - это уже классическая история о французском крестьянине XVI века, который ушел на войну, а вернувшись, обнаружил на своем месте двойника. Но даже в истории Герра исследовательницу больше занимала его жена Бертранд, которая приняла самозванца и, возможно, полюбила его. Для нее это была история не мужчины, которого не было, а женщины, которая все это время была. </vt:lpstr>
      <vt:lpstr>Дэвис Н.З.Возвращение Мартена Герра.1990. Издательство: М.: Прогресс. 209 с. Пер. с англ. М.А. Барга. — М.: Прогресс, 1990. — 208 с.    </vt:lpstr>
      <vt:lpstr>Книга Н.З. Дэвис «Дамы на обочине» вышла в 1995 году. Она состоит из биографий трех маргиналий - женщин XVII века, - в каком-то смысле написанных ими самими. Книга стала классикой - это один из первых научных трудов, посвященных исключительно жизни женщин. На русский его перевели  в 1999-м году.  Во рецензиях на книгу Дэвис, извиняя автора за феминизм, хвалят ее за детали - каждая строчка, каждый эпизод трех биографий подтвержден часами сидений в архивах. </vt:lpstr>
      <vt:lpstr>Обложка книги Натали Земон Дэвис «Дамы на обочине. Три женских портрета XVII века». Перевод с английского Татьяны Доброницкой.   </vt:lpstr>
      <vt:lpstr>Героини книги Н.З. Дэвис</vt:lpstr>
      <vt:lpstr> Натали Земон Дэвис сама говорит, что ее занимает не только сходство, но и различие. Она хотела показать, что жизнь женщины в XVII столетии могла бы быть совершенно разной, и для ее героинь маргинальное положение в обществе становилось источником не препятствий, но успеха.   Сложно представить себе степень женской свободы в то время — что можно было быть известной художницей, вести дела, разводиться, отправляться в Суринам, в одиночку преодолевать различия между языками и культурами.   Разговор — и тот, который вели ее героини со своими современниками и потомками, и тот, что мы сегодня ведем с ними, становится тут настоящим сюжетом. </vt:lpstr>
      <vt:lpstr>Дэвис ссылается на исследователя Мишеля Серто, который доказал, что духовные открытия Нового времени совершаются в форме диалога. Женщина могла говорить с детьми, с Богом или с насекомыми у ручья, в любом случае, наделенная речью, она переставала быть невидимой. Это проявление само по себе — самое увлекательное событие ее книги. При чтении ее уже почти невозможно представить, что еще 30 лет назад написать книгу, героями которой были бы только женщины, было поступком настолько революционным. Сегодня мир, в котором немного сместился фокус на обочину (margins в оригинале — это непереводимая игра слов, где и край книжного листа, и маргиналии), мы уже не поражаемся смелости жеста. Поразительно само путешествие совсем в другую жизнь, такое головокружительно детальное и при этом освежающе новое. </vt:lpstr>
      <vt:lpstr>Литература:</vt:lpstr>
      <vt:lpstr>Вопросы для самоконтроля: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КазНУ им. аль Фараби исторический факультет кафедра истории Казахстана</dc:title>
  <dc:creator>Удербаева Сауле</dc:creator>
  <cp:lastModifiedBy>Удербаева Сауле</cp:lastModifiedBy>
  <cp:revision>6</cp:revision>
  <dcterms:created xsi:type="dcterms:W3CDTF">2023-10-31T02:40:50Z</dcterms:created>
  <dcterms:modified xsi:type="dcterms:W3CDTF">2023-10-31T13:43:40Z</dcterms:modified>
</cp:coreProperties>
</file>